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46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8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9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15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4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81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8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8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37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73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62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32BFE-4AAF-4E63-A5F9-CD9847FA020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72824-BEE2-44E4-B3EC-170EF2858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21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Конструирование заданий по математической грамотности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56400" y="3612198"/>
            <a:ext cx="3911600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 err="1" smtClean="0"/>
              <a:t>Гузаирова</a:t>
            </a:r>
            <a:r>
              <a:rPr lang="ru-RU" dirty="0" smtClean="0"/>
              <a:t> Р.Р.</a:t>
            </a:r>
          </a:p>
          <a:p>
            <a:pPr algn="l"/>
            <a:r>
              <a:rPr lang="ru-RU" dirty="0" smtClean="0"/>
              <a:t>Учитель </a:t>
            </a:r>
            <a:r>
              <a:rPr lang="ru-RU" smtClean="0"/>
              <a:t>математики  </a:t>
            </a:r>
            <a:r>
              <a:rPr lang="ru-RU" dirty="0" smtClean="0"/>
              <a:t>МБОУ « </a:t>
            </a:r>
            <a:r>
              <a:rPr lang="ru-RU" dirty="0" err="1" smtClean="0"/>
              <a:t>Тюлячинская</a:t>
            </a:r>
            <a:r>
              <a:rPr lang="ru-RU" dirty="0" smtClean="0"/>
              <a:t> СОШ» </a:t>
            </a:r>
            <a:r>
              <a:rPr lang="ru-RU" dirty="0" err="1" smtClean="0"/>
              <a:t>Тюлячинского</a:t>
            </a:r>
            <a:r>
              <a:rPr lang="ru-RU" dirty="0" smtClean="0"/>
              <a:t> муниципального района 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3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3520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960" y="579120"/>
            <a:ext cx="10403840" cy="4175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9960" y="5435600"/>
            <a:ext cx="825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Учебник Математика 5 класс Н. Я. </a:t>
            </a:r>
            <a:r>
              <a:rPr lang="ru-RU" dirty="0" err="1" smtClean="0"/>
              <a:t>Виленкин</a:t>
            </a:r>
            <a:r>
              <a:rPr lang="ru-RU" dirty="0" smtClean="0"/>
              <a:t> , В. И. Жохов, А. С. Чесноков, С. И. </a:t>
            </a:r>
            <a:r>
              <a:rPr lang="ru-RU" dirty="0" err="1" smtClean="0"/>
              <a:t>Шварцбурд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2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66800" y="423672"/>
            <a:ext cx="10058400" cy="291896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b="1" dirty="0" smtClean="0"/>
              <a:t>Социальная роль: </a:t>
            </a:r>
          </a:p>
          <a:p>
            <a:pPr algn="ctr"/>
            <a:r>
              <a:rPr lang="ru-RU" b="1" dirty="0" smtClean="0"/>
              <a:t>Семьянин</a:t>
            </a:r>
            <a:r>
              <a:rPr lang="ru-RU" b="1" smtClean="0"/>
              <a:t>, субъект </a:t>
            </a:r>
            <a:r>
              <a:rPr lang="ru-RU" b="1" dirty="0" smtClean="0"/>
              <a:t>общения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517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5400" b="1" dirty="0" smtClean="0"/>
              <a:t>Контекст: личный</a:t>
            </a:r>
          </a:p>
          <a:p>
            <a:pPr algn="ctr"/>
            <a:r>
              <a:rPr lang="ru-RU" sz="5400" b="1" dirty="0"/>
              <a:t>х</a:t>
            </a:r>
            <a:r>
              <a:rPr lang="ru-RU" sz="5400" b="1" dirty="0" smtClean="0"/>
              <a:t>обби, семейный уклад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24797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560" y="710565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609600"/>
            <a:ext cx="6517640" cy="153416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6949440" y="609600"/>
            <a:ext cx="2062480" cy="11582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Социальная роль: семьянин, субъект общения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87840" y="609600"/>
            <a:ext cx="2357120" cy="11582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Контекст : личный, хобби, семейный уклад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71440" y="2743200"/>
            <a:ext cx="6502400" cy="34950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  Машей в семье живут четыре человека: папа, мама и сестренка. В прошлом году у них на даче был хороший урожай ягод вишни, которую они дружно собирали. Часть собранных ягод замораживают, часть идет на приготовление варенья ,а из части ягод мама готовит сироп и закатывает в пол литровые банки. Вишня- очень полезная ягода, так как содержит витамины и минералы, улучшает иммунитет, содержит антиоксиданты. Главное - правильно заготовить ягоды , например, замораживать надо в один пакет не более 500 г ягод, а при варке варенья на 2 части вишни берут 3 части сахара( по массе)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" y="2641600"/>
            <a:ext cx="4211320" cy="35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284480"/>
            <a:ext cx="4888866" cy="2052320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751643" y="2971800"/>
            <a:ext cx="3932237" cy="38115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53200" y="284480"/>
            <a:ext cx="4043680" cy="22047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зимние месяцы мама 1 раз в неделю из заготовленных банок делает напиток. Обычно мама использует одну  банку сиропа. Сколько банок сиропа надо заготовить, чтобы семья могла лакомиться этим напитком в зимние </a:t>
            </a:r>
            <a:r>
              <a:rPr lang="ru-RU" dirty="0" smtClean="0"/>
              <a:t>месяцы?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61760" y="3342640"/>
            <a:ext cx="3911600" cy="5994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Дайте оценку утверждениям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779790"/>
              </p:ext>
            </p:extLst>
          </p:nvPr>
        </p:nvGraphicFramePr>
        <p:xfrm>
          <a:off x="6461760" y="4287518"/>
          <a:ext cx="5171440" cy="1979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5720">
                  <a:extLst>
                    <a:ext uri="{9D8B030D-6E8A-4147-A177-3AD203B41FA5}">
                      <a16:colId xmlns:a16="http://schemas.microsoft.com/office/drawing/2014/main" val="1916441154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402036387"/>
                    </a:ext>
                  </a:extLst>
                </a:gridCol>
                <a:gridCol w="1529080">
                  <a:extLst>
                    <a:ext uri="{9D8B030D-6E8A-4147-A177-3AD203B41FA5}">
                      <a16:colId xmlns:a16="http://schemas.microsoft.com/office/drawing/2014/main" val="2016689192"/>
                    </a:ext>
                  </a:extLst>
                </a:gridCol>
              </a:tblGrid>
              <a:tr h="494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верно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неверно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886986"/>
                  </a:ext>
                </a:extLst>
              </a:tr>
              <a:tr h="494983">
                <a:tc>
                  <a:txBody>
                    <a:bodyPr/>
                    <a:lstStyle/>
                    <a:p>
                      <a:r>
                        <a:rPr lang="ru-RU" dirty="0" smtClean="0"/>
                        <a:t>Достаточно 10 банок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875695"/>
                  </a:ext>
                </a:extLst>
              </a:tr>
              <a:tr h="494983">
                <a:tc>
                  <a:txBody>
                    <a:bodyPr/>
                    <a:lstStyle/>
                    <a:p>
                      <a:r>
                        <a:rPr lang="ru-RU" dirty="0" smtClean="0"/>
                        <a:t>Достаточно 12 банок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13297"/>
                  </a:ext>
                </a:extLst>
              </a:tr>
              <a:tr h="494983">
                <a:tc>
                  <a:txBody>
                    <a:bodyPr/>
                    <a:lstStyle/>
                    <a:p>
                      <a:r>
                        <a:rPr lang="ru-RU" dirty="0" smtClean="0"/>
                        <a:t>Достаточно 13 банок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150089"/>
                  </a:ext>
                </a:extLst>
              </a:tr>
            </a:tbl>
          </a:graphicData>
        </a:graphic>
      </p:graphicFrame>
      <p:sp>
        <p:nvSpPr>
          <p:cNvPr id="11" name="Стрелка вправо 10"/>
          <p:cNvSpPr/>
          <p:nvPr/>
        </p:nvSpPr>
        <p:spPr>
          <a:xfrm>
            <a:off x="7233920" y="2580640"/>
            <a:ext cx="1821688" cy="7620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Вопрос 1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79" y="2794000"/>
            <a:ext cx="5455921" cy="38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457200"/>
            <a:ext cx="4462696" cy="1591234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6421120" y="243840"/>
            <a:ext cx="2207768" cy="107391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Вопрос 2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2377440"/>
            <a:ext cx="4756468" cy="394208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596256" y="1239520"/>
            <a:ext cx="4888864" cy="1432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Маша собрала полное ведро ягод вместимостью 8 л и хочет их заморозить. Сколько надо заготовить пакетов, чтобы разложить все собранные ягоды? Известно, что на 1л  приходится 800 г ягод.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30240" y="3037840"/>
            <a:ext cx="4470400" cy="32816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/>
              <a:t>Предметные результаты</a:t>
            </a:r>
            <a:r>
              <a:rPr lang="ru-RU" sz="1200" dirty="0" smtClean="0"/>
              <a:t>: выполнять арифметические действия с натуральными  числами, оценивать информацию, интерпретировать представленные данные. Выполнять проверку, прикидку результата вычислений. Пользоваться основными единицами измерения.</a:t>
            </a:r>
          </a:p>
          <a:p>
            <a:r>
              <a:rPr lang="ru-RU" sz="1200" b="1" dirty="0" err="1" smtClean="0"/>
              <a:t>Метапредметные</a:t>
            </a:r>
            <a:r>
              <a:rPr lang="ru-RU" sz="1200" b="1" dirty="0" smtClean="0"/>
              <a:t> результаты</a:t>
            </a:r>
            <a:r>
              <a:rPr lang="ru-RU" sz="1200" dirty="0" smtClean="0"/>
              <a:t>: самостоятельно составлять план, алгоритм решения задачи, выбирать способ решения с учетом ресурсов и возможностей.</a:t>
            </a:r>
          </a:p>
          <a:p>
            <a:r>
              <a:rPr lang="ru-RU" sz="1200" b="1" dirty="0" smtClean="0"/>
              <a:t>Личностные результаты: </a:t>
            </a:r>
            <a:r>
              <a:rPr lang="ru-RU" sz="1200" dirty="0" smtClean="0"/>
              <a:t>готовность применять математические знания в интересах своего здоровья, осознанный выбором и построение индивидуальной траектории образования и жизненных планов с учётом личных интересов и общественных потребностей.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9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32261" cy="1603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22" y="365125"/>
            <a:ext cx="4985978" cy="14605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96240" y="2029067"/>
            <a:ext cx="4785360" cy="2649613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7162800" y="172720"/>
            <a:ext cx="2418080" cy="6502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Вопрос 3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13120" y="822960"/>
            <a:ext cx="5547360" cy="23012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Маша обратила внимание, что числовые значения масс собранных ягод образуют последовательность чисел, в которой каждая следующая масса начиная со второй, больше предыдущей на одну и ту же величину. Известно, что сестренка собрала меньше всех- 2250 г, Маша собрала 6 кг 750 г, папа собрал больше всех -15 кг 750 г, мама собрала больше Маши. Сколько ягод собрала мама?</a:t>
            </a:r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213751"/>
              </p:ext>
            </p:extLst>
          </p:nvPr>
        </p:nvGraphicFramePr>
        <p:xfrm>
          <a:off x="772160" y="4795519"/>
          <a:ext cx="4094480" cy="1442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7240">
                  <a:extLst>
                    <a:ext uri="{9D8B030D-6E8A-4147-A177-3AD203B41FA5}">
                      <a16:colId xmlns:a16="http://schemas.microsoft.com/office/drawing/2014/main" val="471081200"/>
                    </a:ext>
                  </a:extLst>
                </a:gridCol>
                <a:gridCol w="2047240">
                  <a:extLst>
                    <a:ext uri="{9D8B030D-6E8A-4147-A177-3AD203B41FA5}">
                      <a16:colId xmlns:a16="http://schemas.microsoft.com/office/drawing/2014/main" val="3498031506"/>
                    </a:ext>
                  </a:extLst>
                </a:gridCol>
              </a:tblGrid>
              <a:tr h="480907">
                <a:tc>
                  <a:txBody>
                    <a:bodyPr/>
                    <a:lstStyle/>
                    <a:p>
                      <a:r>
                        <a:rPr lang="ru-RU" dirty="0" smtClean="0"/>
                        <a:t>Сестренка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2250 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273767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ru-RU" dirty="0" smtClean="0"/>
                        <a:t>Маша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 </a:t>
                      </a:r>
                      <a:r>
                        <a:rPr lang="ru-RU" smtClean="0"/>
                        <a:t>6 кг </a:t>
                      </a:r>
                      <a:r>
                        <a:rPr lang="ru-RU" dirty="0" smtClean="0"/>
                        <a:t>750 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634275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r>
                        <a:rPr lang="ru-RU" dirty="0" smtClean="0"/>
                        <a:t>Папа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 кг 750 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980854"/>
                  </a:ext>
                </a:extLst>
              </a:tr>
            </a:tbl>
          </a:graphicData>
        </a:graphic>
      </p:graphicFrame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72200" y="3312160"/>
            <a:ext cx="5181600" cy="25298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/>
              <a:t>Предметные результаты</a:t>
            </a:r>
            <a:r>
              <a:rPr lang="ru-RU" sz="1200" dirty="0" smtClean="0"/>
              <a:t>: выполнять арифметические действия с натуральными  числами, оценивать информацию, интерпретировать представленные данные. Выполнять проверку, прикидку результата вычислений. Пользоваться основными единицами измерения.</a:t>
            </a:r>
          </a:p>
          <a:p>
            <a:r>
              <a:rPr lang="ru-RU" sz="1200" b="1" dirty="0" err="1" smtClean="0"/>
              <a:t>Метапредметные</a:t>
            </a:r>
            <a:r>
              <a:rPr lang="ru-RU" sz="1200" b="1" dirty="0" smtClean="0"/>
              <a:t> результаты</a:t>
            </a:r>
            <a:r>
              <a:rPr lang="ru-RU" sz="1200" dirty="0" smtClean="0"/>
              <a:t>: самостоятельно составлять план, алгоритм решения задачи, выбирать способ решения с учетом ресурсов и возможностей.</a:t>
            </a:r>
          </a:p>
          <a:p>
            <a:r>
              <a:rPr lang="ru-RU" sz="1200" b="1" dirty="0" smtClean="0"/>
              <a:t>Личностные результаты: </a:t>
            </a:r>
            <a:r>
              <a:rPr lang="ru-RU" sz="1200" dirty="0" smtClean="0"/>
              <a:t>готовность применять математические знания в интересах своего здоровья, осознанный выбором и построение индивидуальной траектории образования и жизненных планов с учётом личных интересов и общественных потребностей.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6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517</Words>
  <Application>Microsoft Office PowerPoint</Application>
  <PresentationFormat>Широкоэкранный</PresentationFormat>
  <Paragraphs>35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Конструирование заданий по математической грамотности</vt:lpstr>
      <vt:lpstr>Презентация PowerPoint</vt:lpstr>
      <vt:lpstr>Социальная роль:  Семьянин, субъект общения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Конструирование заданий по математической грамотности</dc:title>
  <dc:creator>Райса</dc:creator>
  <cp:lastModifiedBy>Райса</cp:lastModifiedBy>
  <cp:revision>28</cp:revision>
  <dcterms:created xsi:type="dcterms:W3CDTF">2022-04-14T14:45:25Z</dcterms:created>
  <dcterms:modified xsi:type="dcterms:W3CDTF">2022-04-15T16:23:29Z</dcterms:modified>
</cp:coreProperties>
</file>